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7" r:id="rId2"/>
    <p:sldId id="349" r:id="rId3"/>
    <p:sldId id="312" r:id="rId4"/>
    <p:sldId id="306" r:id="rId5"/>
    <p:sldId id="350" r:id="rId6"/>
    <p:sldId id="261" r:id="rId7"/>
    <p:sldId id="318" r:id="rId8"/>
    <p:sldId id="352" r:id="rId9"/>
    <p:sldId id="351" r:id="rId10"/>
    <p:sldId id="348" r:id="rId11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8"/>
    <p:restoredTop sz="94694"/>
  </p:normalViewPr>
  <p:slideViewPr>
    <p:cSldViewPr snapToGrid="0">
      <p:cViewPr varScale="1">
        <p:scale>
          <a:sx n="57" d="100"/>
          <a:sy n="57" d="100"/>
        </p:scale>
        <p:origin x="8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EF1C-6DCF-754F-9A10-BAEC7029DADD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9A41A-BED5-374E-82DF-B9C0651266C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3052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466E-0C6B-AFCF-22CF-E474F2D1D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B11-AB47-41BE-FBD9-686EA856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BE4-178F-837F-51D1-F552A640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F3C79-72E5-911A-810B-9AE2C0E0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15C51-5B1D-7B65-7C27-C8409237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3690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02CB-C560-9649-6C6C-6D59F9A7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299AD-639C-1659-D0CC-084A47F7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54C9-FEBF-428A-059E-2B14A83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EB23-FA6C-17A7-113A-A60FF90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9A-3043-D8FE-C558-88CDC609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858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1AAB5-530C-B7FB-78DC-01196EDEA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E0D44-D806-6A11-618D-2197C2599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4C0C-B78A-1985-6C90-6ADEAAAB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6638-CC7A-4780-3414-5CA3E690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590B-EE0A-5D3F-1D30-661EF678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7684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2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EDBC-B0E6-D5EC-5A4A-C83CE16E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3B3C-BB80-9E2D-C2A2-8DCFA569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4ACC-BF9B-E279-69DE-1C17CB93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EE3B4-1CDB-F1B8-6DA0-19B4198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7168-9F68-D85D-B649-89063B7B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050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7B65-3914-CC3B-58D2-3BC577F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EB5BB-E114-ADAC-82E0-66E3F4E8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DEAC-B5D3-5599-39B2-39906DC6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FB5A-8D5E-FE2B-4429-547C012E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49A9-4277-00AB-CC94-7EF78D1B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597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A8D8-F006-9E0E-E087-F2BCF43B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8158-D610-6F12-AEE4-7DD69C924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56371-CDF2-1A1F-E807-84B91FAA7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9C97B-5946-EC97-5D6C-C7D14A8D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514D0-A1E0-848C-9296-E2C1B6F7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B122-7C67-6F20-8AA5-4D61C952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3616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18BA-B585-3758-C1FE-DECC4971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1318-F4EC-E6DA-EA34-0A7CBAF3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C1A4A-6A5C-E44C-9CE4-46E88DD82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9A35F-BF0B-CE4F-BFB3-8E90BFC6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5F6A4-BA98-DBB2-29F1-FD2340979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DEF61-04FF-D38A-D04E-8DBD33B3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3B1DA-6243-65F9-799B-7A2ED151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33B61-09D2-5E89-5289-13C3F665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831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DD09-3CA9-BFA6-8B2E-20188281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80A40-34C4-C668-D8D7-E02B987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F501-7530-D4BC-3CEA-F1C48D8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A98FD-3529-FB48-2757-9B50186F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9937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091C9-8825-F366-6FC8-0F374CB0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6804D-AA8A-D4D7-07B3-48E2A317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6D73-6934-104F-F3B2-A6D1FB9F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3540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CB96-907E-0FF6-E539-9F1E71C5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9941-AA78-5614-3C69-8E36466B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EFE7F-CB20-D7BE-7BC9-B98C0E91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D8728-3089-197F-F21A-A3B2BDB2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A5566-F3C7-8F7E-6273-872B2DC6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F88DA-5A6A-5DAA-1538-6CE95E60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219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275D-7ADD-A0CF-2A31-27207155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95F10-2709-AC0D-4F18-41327C379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2F482-4C6F-8604-7219-A0595DD48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9611-8F59-A3F9-D932-26A5CAEC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0E1B9-5F70-64C5-ADA4-1128C57C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1637C-451A-BC2F-29FB-18F6B19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0032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5BB93-CC15-7A47-6B3D-ACB0EB0A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2913-7334-6219-D42A-46DC8264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DE6E0-50A1-BB98-AD23-5D960D447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4AE20-10F2-0D47-A376-50BFFE29018A}" type="datetimeFigureOut">
              <a:rPr lang="en-TW" smtClean="0"/>
              <a:t>09/30/2025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1616A-D47D-6324-2879-D2EB49666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F8F8-C3E2-A3F8-1CD3-297B13F74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103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E142-8862-409D-9E94-BE4501D72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Lab on Cell-free Synthetic Biology - EE-490(j)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E8EF4-AF3E-4F6A-903A-8B9562990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Prof. Sebastian Maerkl</a:t>
            </a:r>
          </a:p>
          <a:p>
            <a:r>
              <a:rPr lang="en-US" dirty="0"/>
              <a:t>30.09.2025</a:t>
            </a:r>
          </a:p>
        </p:txBody>
      </p:sp>
    </p:spTree>
    <p:extLst>
      <p:ext uri="{BB962C8B-B14F-4D97-AF65-F5344CB8AC3E}">
        <p14:creationId xmlns:p14="http://schemas.microsoft.com/office/powerpoint/2010/main" val="287443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F90D-444F-4FD3-A4A8-C06E4835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OnePot PURE production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AF67A-AC68-47F7-A482-12D5F019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2026576"/>
            <a:ext cx="8979695" cy="41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65A5-4A70-465F-AA53-13BF7B6E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schedule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97316-2F6F-4591-9D8A-B4EC7881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27" y="1690688"/>
            <a:ext cx="7563239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311-74A5-401B-B48F-84040809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Lysate </a:t>
            </a:r>
            <a:r>
              <a:rPr lang="de-DE" dirty="0" err="1"/>
              <a:t>vs</a:t>
            </a:r>
            <a:r>
              <a:rPr lang="de-DE" dirty="0"/>
              <a:t> PURE</a:t>
            </a:r>
            <a:endParaRPr lang="en-CH" dirty="0"/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68169299-459E-49AB-B3D0-711902CD2E5C}"/>
              </a:ext>
            </a:extLst>
          </p:cNvPr>
          <p:cNvSpPr txBox="1"/>
          <p:nvPr/>
        </p:nvSpPr>
        <p:spPr>
          <a:xfrm>
            <a:off x="2025122" y="5584466"/>
            <a:ext cx="598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adapted</a:t>
            </a:r>
            <a:r>
              <a:rPr lang="de-DE" sz="1000" i="1" dirty="0"/>
              <a:t> </a:t>
            </a:r>
            <a:r>
              <a:rPr lang="de-DE" sz="1000" i="1" dirty="0" err="1"/>
              <a:t>from</a:t>
            </a:r>
            <a:r>
              <a:rPr lang="de-DE" sz="1000" i="1" dirty="0"/>
              <a:t>: </a:t>
            </a:r>
            <a:r>
              <a:rPr lang="de-DE" sz="1000" i="1" dirty="0" err="1"/>
              <a:t>Laohakunakorn</a:t>
            </a:r>
            <a:r>
              <a:rPr lang="de-DE" sz="1000" i="1" dirty="0"/>
              <a:t> et al., </a:t>
            </a:r>
            <a:r>
              <a:rPr lang="en-US" sz="1000" i="1" dirty="0"/>
              <a:t>Frontiers in Bioengineering and Biotechnology, 2020</a:t>
            </a:r>
            <a:endParaRPr lang="de-DE" sz="1000" i="1" dirty="0"/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12BEC282-9E55-4336-8EA8-8D5920096958}"/>
              </a:ext>
            </a:extLst>
          </p:cNvPr>
          <p:cNvSpPr txBox="1"/>
          <p:nvPr/>
        </p:nvSpPr>
        <p:spPr>
          <a:xfrm>
            <a:off x="7904481" y="1690688"/>
            <a:ext cx="302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PURE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A2F52F90-51D7-4556-ACC8-09300E345A52}"/>
              </a:ext>
            </a:extLst>
          </p:cNvPr>
          <p:cNvSpPr txBox="1"/>
          <p:nvPr/>
        </p:nvSpPr>
        <p:spPr>
          <a:xfrm>
            <a:off x="3313821" y="1634759"/>
            <a:ext cx="137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Lysate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DC3E3B-55A4-4AFB-8194-F96ADAE746A1}"/>
              </a:ext>
            </a:extLst>
          </p:cNvPr>
          <p:cNvGrpSpPr/>
          <p:nvPr/>
        </p:nvGrpSpPr>
        <p:grpSpPr>
          <a:xfrm>
            <a:off x="2025122" y="2052325"/>
            <a:ext cx="8571720" cy="3458756"/>
            <a:chOff x="839788" y="2075408"/>
            <a:chExt cx="8571720" cy="3458756"/>
          </a:xfrm>
        </p:grpSpPr>
        <p:pic>
          <p:nvPicPr>
            <p:cNvPr id="7" name="Grafik 12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E66192DB-00EA-4337-B3B3-3C1123A9F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008"/>
            <a:stretch/>
          </p:blipFill>
          <p:spPr>
            <a:xfrm>
              <a:off x="839788" y="2075408"/>
              <a:ext cx="6834399" cy="3458756"/>
            </a:xfrm>
            <a:prstGeom prst="rect">
              <a:avLst/>
            </a:prstGeom>
          </p:spPr>
        </p:pic>
        <p:pic>
          <p:nvPicPr>
            <p:cNvPr id="11" name="Grafik 12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C59A4A17-AD5D-4DCD-9B80-72166145F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003"/>
            <a:stretch/>
          </p:blipFill>
          <p:spPr>
            <a:xfrm>
              <a:off x="6719147" y="2075408"/>
              <a:ext cx="2692361" cy="3458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96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8127C-733B-CADB-87B9-C6CDEDB6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32" y="0"/>
            <a:ext cx="7284634" cy="673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5EAC2-BD0E-BE31-E15D-9472945F7CA1}"/>
              </a:ext>
            </a:extLst>
          </p:cNvPr>
          <p:cNvSpPr txBox="1"/>
          <p:nvPr/>
        </p:nvSpPr>
        <p:spPr>
          <a:xfrm>
            <a:off x="5572880" y="493931"/>
            <a:ext cx="661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Non-ribosomal</a:t>
            </a:r>
            <a:r>
              <a:rPr lang="en-TW" sz="3200" b="1" dirty="0"/>
              <a:t> proteins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E5AD1-B955-C34D-455A-72D9888114B3}"/>
              </a:ext>
            </a:extLst>
          </p:cNvPr>
          <p:cNvSpPr txBox="1"/>
          <p:nvPr/>
        </p:nvSpPr>
        <p:spPr>
          <a:xfrm>
            <a:off x="2762250" y="6457851"/>
            <a:ext cx="900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Shimizu, Yoshihiro, et al. "Cell-free translation reconstituted with purified components."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biotechnology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19.8 (2001): 751-755</a:t>
            </a:r>
            <a:endParaRPr lang="en-TW" sz="12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5FFB8CA-592B-E44B-B14D-B1B9D41E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157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TW" altLang="en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TW" altLang="en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22AB5C-D119-49B5-B85B-FFD1A5E3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PURE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42A12-34A7-4143-8092-6330621BA4F0}"/>
              </a:ext>
            </a:extLst>
          </p:cNvPr>
          <p:cNvSpPr txBox="1"/>
          <p:nvPr/>
        </p:nvSpPr>
        <p:spPr>
          <a:xfrm>
            <a:off x="701118" y="1860809"/>
            <a:ext cx="3234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36 non-ribosomal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Ribosomes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molecules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0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B263-E01E-4865-848A-6F439F94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-189654"/>
            <a:ext cx="10515600" cy="1325563"/>
          </a:xfrm>
        </p:spPr>
        <p:txBody>
          <a:bodyPr/>
          <a:lstStyle/>
          <a:p>
            <a:r>
              <a:rPr lang="en-US" dirty="0"/>
              <a:t>Table of PURE proteins</a:t>
            </a:r>
            <a:endParaRPr lang="LID4096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239DF7-D863-49C5-AC06-F33878AD3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38118"/>
              </p:ext>
            </p:extLst>
          </p:nvPr>
        </p:nvGraphicFramePr>
        <p:xfrm>
          <a:off x="730673" y="982134"/>
          <a:ext cx="10730653" cy="5788835"/>
        </p:xfrm>
        <a:graphic>
          <a:graphicData uri="http://schemas.openxmlformats.org/drawingml/2006/table">
            <a:tbl>
              <a:tblPr/>
              <a:tblGrid>
                <a:gridCol w="691504">
                  <a:extLst>
                    <a:ext uri="{9D8B030D-6E8A-4147-A177-3AD203B41FA5}">
                      <a16:colId xmlns:a16="http://schemas.microsoft.com/office/drawing/2014/main" val="711029701"/>
                    </a:ext>
                  </a:extLst>
                </a:gridCol>
                <a:gridCol w="654459">
                  <a:extLst>
                    <a:ext uri="{9D8B030D-6E8A-4147-A177-3AD203B41FA5}">
                      <a16:colId xmlns:a16="http://schemas.microsoft.com/office/drawing/2014/main" val="954045131"/>
                    </a:ext>
                  </a:extLst>
                </a:gridCol>
                <a:gridCol w="617413">
                  <a:extLst>
                    <a:ext uri="{9D8B030D-6E8A-4147-A177-3AD203B41FA5}">
                      <a16:colId xmlns:a16="http://schemas.microsoft.com/office/drawing/2014/main" val="3331463703"/>
                    </a:ext>
                  </a:extLst>
                </a:gridCol>
                <a:gridCol w="2037465">
                  <a:extLst>
                    <a:ext uri="{9D8B030D-6E8A-4147-A177-3AD203B41FA5}">
                      <a16:colId xmlns:a16="http://schemas.microsoft.com/office/drawing/2014/main" val="4171501367"/>
                    </a:ext>
                  </a:extLst>
                </a:gridCol>
                <a:gridCol w="1531187">
                  <a:extLst>
                    <a:ext uri="{9D8B030D-6E8A-4147-A177-3AD203B41FA5}">
                      <a16:colId xmlns:a16="http://schemas.microsoft.com/office/drawing/2014/main" val="3609212131"/>
                    </a:ext>
                  </a:extLst>
                </a:gridCol>
                <a:gridCol w="3247596">
                  <a:extLst>
                    <a:ext uri="{9D8B030D-6E8A-4147-A177-3AD203B41FA5}">
                      <a16:colId xmlns:a16="http://schemas.microsoft.com/office/drawing/2014/main" val="2079216954"/>
                    </a:ext>
                  </a:extLst>
                </a:gridCol>
                <a:gridCol w="753245">
                  <a:extLst>
                    <a:ext uri="{9D8B030D-6E8A-4147-A177-3AD203B41FA5}">
                      <a16:colId xmlns:a16="http://schemas.microsoft.com/office/drawing/2014/main" val="845842828"/>
                    </a:ext>
                  </a:extLst>
                </a:gridCol>
                <a:gridCol w="568022">
                  <a:extLst>
                    <a:ext uri="{9D8B030D-6E8A-4147-A177-3AD203B41FA5}">
                      <a16:colId xmlns:a16="http://schemas.microsoft.com/office/drawing/2014/main" val="4245545804"/>
                    </a:ext>
                  </a:extLst>
                </a:gridCol>
                <a:gridCol w="629762">
                  <a:extLst>
                    <a:ext uri="{9D8B030D-6E8A-4147-A177-3AD203B41FA5}">
                      <a16:colId xmlns:a16="http://schemas.microsoft.com/office/drawing/2014/main" val="2173208212"/>
                    </a:ext>
                  </a:extLst>
                </a:gridCol>
              </a:tblGrid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Addgene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name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[kDa]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092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tRNAᵃˡᵃ with alanine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67771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Arginyl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tRNAᵃʳᵍ with arginine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pET16b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5157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AsnRS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Asparaginyl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tRNAᵃˢⁿ with asparagine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35794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Aspartate-tRNA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tRNAᵃˢᵖ with aspartate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73291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Cysteinyl-tRNA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tRNAᶜʸˢ with cysteine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96364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GlnRS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Glutaminyl-tRNA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tRNAᵍˡⁿ with glutamine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65504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#124109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Glutamyl-tRNA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tRNAᵍˡᵘ with glutamate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24802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Glycyl-tRNA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tRNAᵍˡʸ with glycine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 &amp; 76.8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76867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Histidyl-tRNA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tRNAʰⁱˢ with histidine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9356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Isoleucyl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tRNAⁱˡ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ᵉ with isoleucine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2068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tRNAˡᵉᵘ with leucine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4108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tRNAˡʸˢ with lysine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17209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Methionine-tRNA ligase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tRNAᵐᵉᵗ with methionine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02832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Phenylalanyl-tRNA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tRNAᵖʰᵉ with phenylalanine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 &amp; 87.4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86083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Prolyl-tRNA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tRNAᵖʳ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ᵒ with proline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02615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tRNAˢᵉʳ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serine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6590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#124119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Threonyl-tRNA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tRNAᵗʰʳ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threonine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78309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TrpRS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Tryptophanyl-tRNA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tRNAᵗʳ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ᵖ with tryptophan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324373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TyrRS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Tyrosyl-tRNA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tRNAᵗʸʳ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tyrosine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08338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ValRS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Valyl-tRNA synthetase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Charging (AARS)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tRNAᵛᵃˡ with valine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97717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Initiation factor 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Initiation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Stabilizes the A site to help initiation complex formation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24294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Initiation factor 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Initiation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-tRNA to ribosome; GTP-dependent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2253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Initiation factor 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Initiation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Prevents premature 50S binding; ensures fidelity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43294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EF-G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Elongation factor G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Elongation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Catalyzes translocation of ribosome along mRNA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pQE60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151399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EF-Tu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Elongation factor Tu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Elongation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Delivers aminoacyl-tRNAs to the A site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10209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EF-Ts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Elongation factor Ts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Elongation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Regenerates EF-Tu–GTP from EF-Tu–GDP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pQE60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481386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#124129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factor 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Termination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Recognizes UAG/UAA stop codons, releases peptide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1237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factor 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Termination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Recognizes UGA/UAA stop codons, releases peptide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pET15b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55938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factor 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Translation – Termination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Stimulates RF1/RF2 recycling 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5368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RRF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Ribosome recycling factor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Ribosome Recycling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Promotes disassembly of post-termination complex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87424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MTF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Methionyl-tRNA formyltransferase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 Modification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Formylates Met-tRNAᶠᴹᵉᵗ (bacterial initiation)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5586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Creatine kinase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Regeneration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Regenerates ATP from creatine phosphate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065656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#118977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Adenylate kinase (Myokinase)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Regeneration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Converts 2 ADP ↔ ATP + AMP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48870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NDK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Nucleotide diphosphate kinase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Regeneration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Balances NTPs (e.g., GDP + ATP → GTP + ADP)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822731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#118978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PPiase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Inorganic pyrophosphatase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Regeneration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Degrades PPi to drive NTP synthesis forward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pET21a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BL21(DE3)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21139"/>
                  </a:ext>
                </a:extLst>
              </a:tr>
              <a:tr h="139786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#124138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 RNAP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 RNA polymerase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Transcription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Transcribes DNA into mRNA using T7 promoter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pQE30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7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7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CCB52-471F-4775-BD39-318DD31B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09" y="1910742"/>
            <a:ext cx="6951288" cy="40297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DA0213-8E11-4810-94E4-08F72316B460}"/>
              </a:ext>
            </a:extLst>
          </p:cNvPr>
          <p:cNvSpPr/>
          <p:nvPr/>
        </p:nvSpPr>
        <p:spPr>
          <a:xfrm>
            <a:off x="3242433" y="3895129"/>
            <a:ext cx="60959" cy="6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E4BA5-A06B-4644-80E7-F89E3A71B63F}"/>
              </a:ext>
            </a:extLst>
          </p:cNvPr>
          <p:cNvSpPr txBox="1"/>
          <p:nvPr/>
        </p:nvSpPr>
        <p:spPr>
          <a:xfrm>
            <a:off x="9710800" y="6604841"/>
            <a:ext cx="2411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Ganesh &amp; Maerkl, ACS Synth. Biol., 2024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E1773AC-F6BF-4B69-906F-ECB2526C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PURE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18130-C42B-2E7B-0E17-B5398A57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62669033-62A1-2195-6C2C-B50F9AC8C7A9}"/>
              </a:ext>
            </a:extLst>
          </p:cNvPr>
          <p:cNvSpPr/>
          <p:nvPr/>
        </p:nvSpPr>
        <p:spPr>
          <a:xfrm>
            <a:off x="6065881" y="5569502"/>
            <a:ext cx="315869" cy="640798"/>
          </a:xfrm>
          <a:custGeom>
            <a:avLst/>
            <a:gdLst>
              <a:gd name="connsiteX0" fmla="*/ 7894 w 315869"/>
              <a:gd name="connsiteY0" fmla="*/ 2623 h 640798"/>
              <a:gd name="connsiteX1" fmla="*/ 45994 w 315869"/>
              <a:gd name="connsiteY1" fmla="*/ 8973 h 640798"/>
              <a:gd name="connsiteX2" fmla="*/ 71394 w 315869"/>
              <a:gd name="connsiteY2" fmla="*/ 15323 h 640798"/>
              <a:gd name="connsiteX3" fmla="*/ 90444 w 315869"/>
              <a:gd name="connsiteY3" fmla="*/ 18498 h 640798"/>
              <a:gd name="connsiteX4" fmla="*/ 115844 w 315869"/>
              <a:gd name="connsiteY4" fmla="*/ 24848 h 640798"/>
              <a:gd name="connsiteX5" fmla="*/ 128544 w 315869"/>
              <a:gd name="connsiteY5" fmla="*/ 28023 h 640798"/>
              <a:gd name="connsiteX6" fmla="*/ 144419 w 315869"/>
              <a:gd name="connsiteY6" fmla="*/ 31198 h 640798"/>
              <a:gd name="connsiteX7" fmla="*/ 172994 w 315869"/>
              <a:gd name="connsiteY7" fmla="*/ 37548 h 640798"/>
              <a:gd name="connsiteX8" fmla="*/ 214269 w 315869"/>
              <a:gd name="connsiteY8" fmla="*/ 43898 h 640798"/>
              <a:gd name="connsiteX9" fmla="*/ 230144 w 315869"/>
              <a:gd name="connsiteY9" fmla="*/ 47073 h 640798"/>
              <a:gd name="connsiteX10" fmla="*/ 271419 w 315869"/>
              <a:gd name="connsiteY10" fmla="*/ 56598 h 640798"/>
              <a:gd name="connsiteX11" fmla="*/ 315869 w 315869"/>
              <a:gd name="connsiteY11" fmla="*/ 59773 h 640798"/>
              <a:gd name="connsiteX12" fmla="*/ 309519 w 315869"/>
              <a:gd name="connsiteY12" fmla="*/ 126448 h 640798"/>
              <a:gd name="connsiteX13" fmla="*/ 303169 w 315869"/>
              <a:gd name="connsiteY13" fmla="*/ 177248 h 640798"/>
              <a:gd name="connsiteX14" fmla="*/ 299994 w 315869"/>
              <a:gd name="connsiteY14" fmla="*/ 196298 h 640798"/>
              <a:gd name="connsiteX15" fmla="*/ 290469 w 315869"/>
              <a:gd name="connsiteY15" fmla="*/ 269323 h 640798"/>
              <a:gd name="connsiteX16" fmla="*/ 287294 w 315869"/>
              <a:gd name="connsiteY16" fmla="*/ 291548 h 640798"/>
              <a:gd name="connsiteX17" fmla="*/ 284119 w 315869"/>
              <a:gd name="connsiteY17" fmla="*/ 323298 h 640798"/>
              <a:gd name="connsiteX18" fmla="*/ 277769 w 315869"/>
              <a:gd name="connsiteY18" fmla="*/ 342348 h 640798"/>
              <a:gd name="connsiteX19" fmla="*/ 271419 w 315869"/>
              <a:gd name="connsiteY19" fmla="*/ 361398 h 640798"/>
              <a:gd name="connsiteX20" fmla="*/ 268244 w 315869"/>
              <a:gd name="connsiteY20" fmla="*/ 370923 h 640798"/>
              <a:gd name="connsiteX21" fmla="*/ 265069 w 315869"/>
              <a:gd name="connsiteY21" fmla="*/ 396323 h 640798"/>
              <a:gd name="connsiteX22" fmla="*/ 252369 w 315869"/>
              <a:gd name="connsiteY22" fmla="*/ 440773 h 640798"/>
              <a:gd name="connsiteX23" fmla="*/ 239669 w 315869"/>
              <a:gd name="connsiteY23" fmla="*/ 478873 h 640798"/>
              <a:gd name="connsiteX24" fmla="*/ 236494 w 315869"/>
              <a:gd name="connsiteY24" fmla="*/ 488398 h 640798"/>
              <a:gd name="connsiteX25" fmla="*/ 233319 w 315869"/>
              <a:gd name="connsiteY25" fmla="*/ 504273 h 640798"/>
              <a:gd name="connsiteX26" fmla="*/ 226969 w 315869"/>
              <a:gd name="connsiteY26" fmla="*/ 513798 h 640798"/>
              <a:gd name="connsiteX27" fmla="*/ 220619 w 315869"/>
              <a:gd name="connsiteY27" fmla="*/ 532848 h 640798"/>
              <a:gd name="connsiteX28" fmla="*/ 217444 w 315869"/>
              <a:gd name="connsiteY28" fmla="*/ 574123 h 640798"/>
              <a:gd name="connsiteX29" fmla="*/ 214269 w 315869"/>
              <a:gd name="connsiteY29" fmla="*/ 593173 h 640798"/>
              <a:gd name="connsiteX30" fmla="*/ 204744 w 315869"/>
              <a:gd name="connsiteY30" fmla="*/ 602698 h 640798"/>
              <a:gd name="connsiteX31" fmla="*/ 198394 w 315869"/>
              <a:gd name="connsiteY31" fmla="*/ 612223 h 640798"/>
              <a:gd name="connsiteX32" fmla="*/ 179344 w 315869"/>
              <a:gd name="connsiteY32" fmla="*/ 624923 h 640798"/>
              <a:gd name="connsiteX33" fmla="*/ 169819 w 315869"/>
              <a:gd name="connsiteY33" fmla="*/ 631273 h 640798"/>
              <a:gd name="connsiteX34" fmla="*/ 160294 w 315869"/>
              <a:gd name="connsiteY34" fmla="*/ 637623 h 640798"/>
              <a:gd name="connsiteX35" fmla="*/ 150769 w 315869"/>
              <a:gd name="connsiteY35" fmla="*/ 640798 h 640798"/>
              <a:gd name="connsiteX36" fmla="*/ 119019 w 315869"/>
              <a:gd name="connsiteY36" fmla="*/ 618573 h 640798"/>
              <a:gd name="connsiteX37" fmla="*/ 112669 w 315869"/>
              <a:gd name="connsiteY37" fmla="*/ 599523 h 640798"/>
              <a:gd name="connsiteX38" fmla="*/ 115844 w 315869"/>
              <a:gd name="connsiteY38" fmla="*/ 583648 h 640798"/>
              <a:gd name="connsiteX39" fmla="*/ 122194 w 315869"/>
              <a:gd name="connsiteY39" fmla="*/ 564598 h 640798"/>
              <a:gd name="connsiteX40" fmla="*/ 112669 w 315869"/>
              <a:gd name="connsiteY40" fmla="*/ 555073 h 640798"/>
              <a:gd name="connsiteX41" fmla="*/ 99969 w 315869"/>
              <a:gd name="connsiteY41" fmla="*/ 551898 h 640798"/>
              <a:gd name="connsiteX42" fmla="*/ 87269 w 315869"/>
              <a:gd name="connsiteY42" fmla="*/ 532848 h 640798"/>
              <a:gd name="connsiteX43" fmla="*/ 80919 w 315869"/>
              <a:gd name="connsiteY43" fmla="*/ 523323 h 640798"/>
              <a:gd name="connsiteX44" fmla="*/ 74569 w 315869"/>
              <a:gd name="connsiteY44" fmla="*/ 513798 h 640798"/>
              <a:gd name="connsiteX45" fmla="*/ 65044 w 315869"/>
              <a:gd name="connsiteY45" fmla="*/ 494748 h 640798"/>
              <a:gd name="connsiteX46" fmla="*/ 61869 w 315869"/>
              <a:gd name="connsiteY46" fmla="*/ 475698 h 640798"/>
              <a:gd name="connsiteX47" fmla="*/ 49169 w 315869"/>
              <a:gd name="connsiteY47" fmla="*/ 472523 h 640798"/>
              <a:gd name="connsiteX48" fmla="*/ 42819 w 315869"/>
              <a:gd name="connsiteY48" fmla="*/ 462998 h 640798"/>
              <a:gd name="connsiteX49" fmla="*/ 55519 w 315869"/>
              <a:gd name="connsiteY49" fmla="*/ 447123 h 640798"/>
              <a:gd name="connsiteX50" fmla="*/ 65044 w 315869"/>
              <a:gd name="connsiteY50" fmla="*/ 428073 h 640798"/>
              <a:gd name="connsiteX51" fmla="*/ 61869 w 315869"/>
              <a:gd name="connsiteY51" fmla="*/ 405848 h 640798"/>
              <a:gd name="connsiteX52" fmla="*/ 52344 w 315869"/>
              <a:gd name="connsiteY52" fmla="*/ 396323 h 640798"/>
              <a:gd name="connsiteX53" fmla="*/ 49169 w 315869"/>
              <a:gd name="connsiteY53" fmla="*/ 380448 h 640798"/>
              <a:gd name="connsiteX54" fmla="*/ 45994 w 315869"/>
              <a:gd name="connsiteY54" fmla="*/ 370923 h 640798"/>
              <a:gd name="connsiteX55" fmla="*/ 42819 w 315869"/>
              <a:gd name="connsiteY55" fmla="*/ 348698 h 640798"/>
              <a:gd name="connsiteX56" fmla="*/ 36469 w 315869"/>
              <a:gd name="connsiteY56" fmla="*/ 339173 h 640798"/>
              <a:gd name="connsiteX57" fmla="*/ 42819 w 315869"/>
              <a:gd name="connsiteY57" fmla="*/ 320123 h 640798"/>
              <a:gd name="connsiteX58" fmla="*/ 36469 w 315869"/>
              <a:gd name="connsiteY58" fmla="*/ 285198 h 640798"/>
              <a:gd name="connsiteX59" fmla="*/ 30119 w 315869"/>
              <a:gd name="connsiteY59" fmla="*/ 275673 h 640798"/>
              <a:gd name="connsiteX60" fmla="*/ 33294 w 315869"/>
              <a:gd name="connsiteY60" fmla="*/ 259798 h 640798"/>
              <a:gd name="connsiteX61" fmla="*/ 26944 w 315869"/>
              <a:gd name="connsiteY61" fmla="*/ 224873 h 640798"/>
              <a:gd name="connsiteX62" fmla="*/ 20594 w 315869"/>
              <a:gd name="connsiteY62" fmla="*/ 215348 h 640798"/>
              <a:gd name="connsiteX63" fmla="*/ 14244 w 315869"/>
              <a:gd name="connsiteY63" fmla="*/ 180423 h 640798"/>
              <a:gd name="connsiteX64" fmla="*/ 11069 w 315869"/>
              <a:gd name="connsiteY64" fmla="*/ 167723 h 640798"/>
              <a:gd name="connsiteX65" fmla="*/ 14244 w 315869"/>
              <a:gd name="connsiteY65" fmla="*/ 155023 h 640798"/>
              <a:gd name="connsiteX66" fmla="*/ 7894 w 315869"/>
              <a:gd name="connsiteY66" fmla="*/ 123273 h 640798"/>
              <a:gd name="connsiteX67" fmla="*/ 4719 w 315869"/>
              <a:gd name="connsiteY67" fmla="*/ 85173 h 640798"/>
              <a:gd name="connsiteX68" fmla="*/ 7894 w 315869"/>
              <a:gd name="connsiteY68" fmla="*/ 75648 h 640798"/>
              <a:gd name="connsiteX69" fmla="*/ 1544 w 315869"/>
              <a:gd name="connsiteY69" fmla="*/ 53423 h 640798"/>
              <a:gd name="connsiteX70" fmla="*/ 7894 w 315869"/>
              <a:gd name="connsiteY70" fmla="*/ 2623 h 64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5869" h="640798">
                <a:moveTo>
                  <a:pt x="7894" y="2623"/>
                </a:moveTo>
                <a:cubicBezTo>
                  <a:pt x="15302" y="-4785"/>
                  <a:pt x="30905" y="5491"/>
                  <a:pt x="45994" y="8973"/>
                </a:cubicBezTo>
                <a:cubicBezTo>
                  <a:pt x="54498" y="10935"/>
                  <a:pt x="62786" y="13888"/>
                  <a:pt x="71394" y="15323"/>
                </a:cubicBezTo>
                <a:cubicBezTo>
                  <a:pt x="77744" y="16381"/>
                  <a:pt x="84149" y="17149"/>
                  <a:pt x="90444" y="18498"/>
                </a:cubicBezTo>
                <a:cubicBezTo>
                  <a:pt x="98978" y="20327"/>
                  <a:pt x="107377" y="22731"/>
                  <a:pt x="115844" y="24848"/>
                </a:cubicBezTo>
                <a:cubicBezTo>
                  <a:pt x="120077" y="25906"/>
                  <a:pt x="124265" y="27167"/>
                  <a:pt x="128544" y="28023"/>
                </a:cubicBezTo>
                <a:cubicBezTo>
                  <a:pt x="133836" y="29081"/>
                  <a:pt x="139151" y="30027"/>
                  <a:pt x="144419" y="31198"/>
                </a:cubicBezTo>
                <a:cubicBezTo>
                  <a:pt x="161544" y="35004"/>
                  <a:pt x="153842" y="34356"/>
                  <a:pt x="172994" y="37548"/>
                </a:cubicBezTo>
                <a:cubicBezTo>
                  <a:pt x="215805" y="44683"/>
                  <a:pt x="175611" y="36869"/>
                  <a:pt x="214269" y="43898"/>
                </a:cubicBezTo>
                <a:cubicBezTo>
                  <a:pt x="219578" y="44863"/>
                  <a:pt x="224909" y="45764"/>
                  <a:pt x="230144" y="47073"/>
                </a:cubicBezTo>
                <a:cubicBezTo>
                  <a:pt x="251310" y="52365"/>
                  <a:pt x="231866" y="53773"/>
                  <a:pt x="271419" y="56598"/>
                </a:cubicBezTo>
                <a:lnTo>
                  <a:pt x="315869" y="59773"/>
                </a:lnTo>
                <a:cubicBezTo>
                  <a:pt x="306408" y="88156"/>
                  <a:pt x="314320" y="61636"/>
                  <a:pt x="309519" y="126448"/>
                </a:cubicBezTo>
                <a:cubicBezTo>
                  <a:pt x="308504" y="140146"/>
                  <a:pt x="305367" y="162961"/>
                  <a:pt x="303169" y="177248"/>
                </a:cubicBezTo>
                <a:cubicBezTo>
                  <a:pt x="302190" y="183611"/>
                  <a:pt x="300973" y="189935"/>
                  <a:pt x="299994" y="196298"/>
                </a:cubicBezTo>
                <a:cubicBezTo>
                  <a:pt x="293611" y="237790"/>
                  <a:pt x="299560" y="205685"/>
                  <a:pt x="290469" y="269323"/>
                </a:cubicBezTo>
                <a:cubicBezTo>
                  <a:pt x="289411" y="276731"/>
                  <a:pt x="288168" y="284116"/>
                  <a:pt x="287294" y="291548"/>
                </a:cubicBezTo>
                <a:cubicBezTo>
                  <a:pt x="286051" y="302111"/>
                  <a:pt x="286079" y="312844"/>
                  <a:pt x="284119" y="323298"/>
                </a:cubicBezTo>
                <a:cubicBezTo>
                  <a:pt x="282885" y="329877"/>
                  <a:pt x="279886" y="335998"/>
                  <a:pt x="277769" y="342348"/>
                </a:cubicBezTo>
                <a:lnTo>
                  <a:pt x="271419" y="361398"/>
                </a:lnTo>
                <a:lnTo>
                  <a:pt x="268244" y="370923"/>
                </a:lnTo>
                <a:cubicBezTo>
                  <a:pt x="267186" y="379390"/>
                  <a:pt x="266641" y="387937"/>
                  <a:pt x="265069" y="396323"/>
                </a:cubicBezTo>
                <a:cubicBezTo>
                  <a:pt x="261652" y="414548"/>
                  <a:pt x="257984" y="423927"/>
                  <a:pt x="252369" y="440773"/>
                </a:cubicBezTo>
                <a:lnTo>
                  <a:pt x="239669" y="478873"/>
                </a:lnTo>
                <a:cubicBezTo>
                  <a:pt x="238611" y="482048"/>
                  <a:pt x="237150" y="485116"/>
                  <a:pt x="236494" y="488398"/>
                </a:cubicBezTo>
                <a:cubicBezTo>
                  <a:pt x="235436" y="493690"/>
                  <a:pt x="235214" y="499220"/>
                  <a:pt x="233319" y="504273"/>
                </a:cubicBezTo>
                <a:cubicBezTo>
                  <a:pt x="231979" y="507846"/>
                  <a:pt x="228519" y="510311"/>
                  <a:pt x="226969" y="513798"/>
                </a:cubicBezTo>
                <a:cubicBezTo>
                  <a:pt x="224251" y="519915"/>
                  <a:pt x="220619" y="532848"/>
                  <a:pt x="220619" y="532848"/>
                </a:cubicBezTo>
                <a:cubicBezTo>
                  <a:pt x="219561" y="546606"/>
                  <a:pt x="218889" y="560400"/>
                  <a:pt x="217444" y="574123"/>
                </a:cubicBezTo>
                <a:cubicBezTo>
                  <a:pt x="216770" y="580525"/>
                  <a:pt x="216884" y="587290"/>
                  <a:pt x="214269" y="593173"/>
                </a:cubicBezTo>
                <a:cubicBezTo>
                  <a:pt x="212445" y="597276"/>
                  <a:pt x="207619" y="599249"/>
                  <a:pt x="204744" y="602698"/>
                </a:cubicBezTo>
                <a:cubicBezTo>
                  <a:pt x="202301" y="605629"/>
                  <a:pt x="201266" y="609710"/>
                  <a:pt x="198394" y="612223"/>
                </a:cubicBezTo>
                <a:cubicBezTo>
                  <a:pt x="192651" y="617249"/>
                  <a:pt x="185694" y="620690"/>
                  <a:pt x="179344" y="624923"/>
                </a:cubicBezTo>
                <a:lnTo>
                  <a:pt x="169819" y="631273"/>
                </a:lnTo>
                <a:cubicBezTo>
                  <a:pt x="166644" y="633390"/>
                  <a:pt x="163914" y="636416"/>
                  <a:pt x="160294" y="637623"/>
                </a:cubicBezTo>
                <a:lnTo>
                  <a:pt x="150769" y="640798"/>
                </a:lnTo>
                <a:cubicBezTo>
                  <a:pt x="131457" y="637579"/>
                  <a:pt x="126676" y="641544"/>
                  <a:pt x="119019" y="618573"/>
                </a:cubicBezTo>
                <a:lnTo>
                  <a:pt x="112669" y="599523"/>
                </a:lnTo>
                <a:cubicBezTo>
                  <a:pt x="113727" y="594231"/>
                  <a:pt x="114424" y="588854"/>
                  <a:pt x="115844" y="583648"/>
                </a:cubicBezTo>
                <a:cubicBezTo>
                  <a:pt x="117605" y="577190"/>
                  <a:pt x="122194" y="564598"/>
                  <a:pt x="122194" y="564598"/>
                </a:cubicBezTo>
                <a:cubicBezTo>
                  <a:pt x="119019" y="561423"/>
                  <a:pt x="116568" y="557301"/>
                  <a:pt x="112669" y="555073"/>
                </a:cubicBezTo>
                <a:cubicBezTo>
                  <a:pt x="108880" y="552908"/>
                  <a:pt x="103253" y="554771"/>
                  <a:pt x="99969" y="551898"/>
                </a:cubicBezTo>
                <a:cubicBezTo>
                  <a:pt x="94226" y="546872"/>
                  <a:pt x="91502" y="539198"/>
                  <a:pt x="87269" y="532848"/>
                </a:cubicBezTo>
                <a:lnTo>
                  <a:pt x="80919" y="523323"/>
                </a:lnTo>
                <a:cubicBezTo>
                  <a:pt x="78802" y="520148"/>
                  <a:pt x="75776" y="517418"/>
                  <a:pt x="74569" y="513798"/>
                </a:cubicBezTo>
                <a:cubicBezTo>
                  <a:pt x="70187" y="500653"/>
                  <a:pt x="73250" y="507058"/>
                  <a:pt x="65044" y="494748"/>
                </a:cubicBezTo>
                <a:cubicBezTo>
                  <a:pt x="63986" y="488398"/>
                  <a:pt x="65611" y="480936"/>
                  <a:pt x="61869" y="475698"/>
                </a:cubicBezTo>
                <a:cubicBezTo>
                  <a:pt x="59333" y="472147"/>
                  <a:pt x="52800" y="474944"/>
                  <a:pt x="49169" y="472523"/>
                </a:cubicBezTo>
                <a:cubicBezTo>
                  <a:pt x="45994" y="470406"/>
                  <a:pt x="44936" y="466173"/>
                  <a:pt x="42819" y="462998"/>
                </a:cubicBezTo>
                <a:cubicBezTo>
                  <a:pt x="49000" y="444455"/>
                  <a:pt x="41158" y="461484"/>
                  <a:pt x="55519" y="447123"/>
                </a:cubicBezTo>
                <a:cubicBezTo>
                  <a:pt x="61674" y="440968"/>
                  <a:pt x="62462" y="435820"/>
                  <a:pt x="65044" y="428073"/>
                </a:cubicBezTo>
                <a:cubicBezTo>
                  <a:pt x="63986" y="420665"/>
                  <a:pt x="64648" y="412796"/>
                  <a:pt x="61869" y="405848"/>
                </a:cubicBezTo>
                <a:cubicBezTo>
                  <a:pt x="60201" y="401679"/>
                  <a:pt x="54352" y="400339"/>
                  <a:pt x="52344" y="396323"/>
                </a:cubicBezTo>
                <a:cubicBezTo>
                  <a:pt x="49931" y="391496"/>
                  <a:pt x="50478" y="385683"/>
                  <a:pt x="49169" y="380448"/>
                </a:cubicBezTo>
                <a:cubicBezTo>
                  <a:pt x="48357" y="377201"/>
                  <a:pt x="47052" y="374098"/>
                  <a:pt x="45994" y="370923"/>
                </a:cubicBezTo>
                <a:cubicBezTo>
                  <a:pt x="44936" y="363515"/>
                  <a:pt x="44969" y="355866"/>
                  <a:pt x="42819" y="348698"/>
                </a:cubicBezTo>
                <a:cubicBezTo>
                  <a:pt x="41723" y="345043"/>
                  <a:pt x="36469" y="342989"/>
                  <a:pt x="36469" y="339173"/>
                </a:cubicBezTo>
                <a:cubicBezTo>
                  <a:pt x="36469" y="332480"/>
                  <a:pt x="42819" y="320123"/>
                  <a:pt x="42819" y="320123"/>
                </a:cubicBezTo>
                <a:cubicBezTo>
                  <a:pt x="41725" y="311367"/>
                  <a:pt x="41363" y="294987"/>
                  <a:pt x="36469" y="285198"/>
                </a:cubicBezTo>
                <a:cubicBezTo>
                  <a:pt x="34762" y="281785"/>
                  <a:pt x="32236" y="278848"/>
                  <a:pt x="30119" y="275673"/>
                </a:cubicBezTo>
                <a:cubicBezTo>
                  <a:pt x="31177" y="270381"/>
                  <a:pt x="33294" y="265194"/>
                  <a:pt x="33294" y="259798"/>
                </a:cubicBezTo>
                <a:cubicBezTo>
                  <a:pt x="33294" y="258609"/>
                  <a:pt x="27976" y="227626"/>
                  <a:pt x="26944" y="224873"/>
                </a:cubicBezTo>
                <a:cubicBezTo>
                  <a:pt x="25604" y="221300"/>
                  <a:pt x="22711" y="218523"/>
                  <a:pt x="20594" y="215348"/>
                </a:cubicBezTo>
                <a:cubicBezTo>
                  <a:pt x="13393" y="186543"/>
                  <a:pt x="21828" y="222136"/>
                  <a:pt x="14244" y="180423"/>
                </a:cubicBezTo>
                <a:cubicBezTo>
                  <a:pt x="13463" y="176130"/>
                  <a:pt x="12127" y="171956"/>
                  <a:pt x="11069" y="167723"/>
                </a:cubicBezTo>
                <a:cubicBezTo>
                  <a:pt x="12127" y="163490"/>
                  <a:pt x="14244" y="159387"/>
                  <a:pt x="14244" y="155023"/>
                </a:cubicBezTo>
                <a:cubicBezTo>
                  <a:pt x="14244" y="140430"/>
                  <a:pt x="11804" y="135003"/>
                  <a:pt x="7894" y="123273"/>
                </a:cubicBezTo>
                <a:cubicBezTo>
                  <a:pt x="6836" y="110573"/>
                  <a:pt x="4719" y="97917"/>
                  <a:pt x="4719" y="85173"/>
                </a:cubicBezTo>
                <a:cubicBezTo>
                  <a:pt x="4719" y="81826"/>
                  <a:pt x="7894" y="78995"/>
                  <a:pt x="7894" y="75648"/>
                </a:cubicBezTo>
                <a:cubicBezTo>
                  <a:pt x="7894" y="71661"/>
                  <a:pt x="3041" y="57915"/>
                  <a:pt x="1544" y="53423"/>
                </a:cubicBezTo>
                <a:cubicBezTo>
                  <a:pt x="-1894" y="25923"/>
                  <a:pt x="486" y="10031"/>
                  <a:pt x="7894" y="2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2487C-327C-3F4A-C0C6-6F662BE6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Set up a PURE reaction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07A876-E4A8-876A-B259-3BB8580D31CD}"/>
              </a:ext>
            </a:extLst>
          </p:cNvPr>
          <p:cNvGrpSpPr/>
          <p:nvPr/>
        </p:nvGrpSpPr>
        <p:grpSpPr>
          <a:xfrm>
            <a:off x="2869054" y="1882782"/>
            <a:ext cx="7051391" cy="2359075"/>
            <a:chOff x="2214828" y="1105833"/>
            <a:chExt cx="8010715" cy="26800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263B81-CEE7-D728-BA78-0A88904A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7786" y="2099167"/>
              <a:ext cx="917676" cy="16554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E9DD40-2CEE-4D5F-C14A-E0EF993C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550" y="2099166"/>
              <a:ext cx="917676" cy="16554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208D00-7C96-5DB1-712E-9DE6A5C5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3314" y="2130439"/>
              <a:ext cx="917676" cy="16554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2328AD-1319-4ACD-5D3D-046935BA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7751" y="2130439"/>
              <a:ext cx="917676" cy="16554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281AC-F513-3350-1B93-AEE7A1F43605}"/>
                </a:ext>
              </a:extLst>
            </p:cNvPr>
            <p:cNvSpPr txBox="1"/>
            <p:nvPr/>
          </p:nvSpPr>
          <p:spPr>
            <a:xfrm>
              <a:off x="2214828" y="1121263"/>
              <a:ext cx="787074" cy="454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TW" sz="2000" dirty="0"/>
                <a:t>DNA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A011AE-351F-5882-3837-678C6D40A5E4}"/>
                </a:ext>
              </a:extLst>
            </p:cNvPr>
            <p:cNvSpPr txBox="1"/>
            <p:nvPr/>
          </p:nvSpPr>
          <p:spPr>
            <a:xfrm>
              <a:off x="3960629" y="1121261"/>
              <a:ext cx="1482729" cy="454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TW" sz="2000" dirty="0"/>
                <a:t>Ribosome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20BF-C9B6-1CE0-E229-ED382B2DE76D}"/>
                </a:ext>
              </a:extLst>
            </p:cNvPr>
            <p:cNvSpPr txBox="1"/>
            <p:nvPr/>
          </p:nvSpPr>
          <p:spPr>
            <a:xfrm>
              <a:off x="5606130" y="1110921"/>
              <a:ext cx="2491612" cy="80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TW" sz="2000" dirty="0"/>
                <a:t>36 non-ribosomal </a:t>
              </a:r>
            </a:p>
            <a:p>
              <a:pPr algn="ctr"/>
              <a:r>
                <a:rPr lang="en-TW" sz="2000" dirty="0"/>
                <a:t>protein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409AAF-5F60-3299-3529-33BA738EF257}"/>
                </a:ext>
              </a:extLst>
            </p:cNvPr>
            <p:cNvSpPr txBox="1"/>
            <p:nvPr/>
          </p:nvSpPr>
          <p:spPr>
            <a:xfrm>
              <a:off x="8062163" y="1105833"/>
              <a:ext cx="2163380" cy="454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TW" sz="2000" dirty="0"/>
                <a:t>Energy Solution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6D8FE-BE69-14EA-B38D-0661D711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65" y="5016418"/>
            <a:ext cx="707237" cy="12758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44D804-C7E6-B5C9-55D6-09D19DBCBD06}"/>
              </a:ext>
            </a:extLst>
          </p:cNvPr>
          <p:cNvCxnSpPr/>
          <p:nvPr/>
        </p:nvCxnSpPr>
        <p:spPr>
          <a:xfrm>
            <a:off x="3707704" y="4409162"/>
            <a:ext cx="1415441" cy="607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826DF0-A910-1D56-21EE-15CEE6FE637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196915" y="4214329"/>
            <a:ext cx="681050" cy="620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721180-8598-41AE-C180-BCC8B9FB432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573552" y="4241857"/>
            <a:ext cx="403890" cy="593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18DB27-BF59-7FCB-BC6F-B480F72E876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068857" y="4241857"/>
            <a:ext cx="1884240" cy="774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89A3-B6DC-4CEE-9CE3-C551C6B3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OnePot</a:t>
            </a:r>
            <a:r>
              <a:rPr lang="en-US" dirty="0"/>
              <a:t> PURE</a:t>
            </a:r>
            <a:endParaRPr lang="fa-I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A55E6F-5FD2-B13C-7952-E30D1839B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7"/>
          <a:stretch>
            <a:fillRect/>
          </a:stretch>
        </p:blipFill>
        <p:spPr bwMode="auto">
          <a:xfrm>
            <a:off x="1147700" y="2454039"/>
            <a:ext cx="9447154" cy="36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68972-DE26-B26B-BED2-DF4004CD79D3}"/>
              </a:ext>
            </a:extLst>
          </p:cNvPr>
          <p:cNvSpPr txBox="1"/>
          <p:nvPr/>
        </p:nvSpPr>
        <p:spPr>
          <a:xfrm>
            <a:off x="1226634" y="1781762"/>
            <a:ext cx="270003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36 transformations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9591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BC25-D4D9-4360-A4BA-7986E80F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OnePot PURE</a:t>
            </a:r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E505E5-82A9-4D6B-A881-04201F0F4B98}"/>
              </a:ext>
            </a:extLst>
          </p:cNvPr>
          <p:cNvGrpSpPr/>
          <p:nvPr/>
        </p:nvGrpSpPr>
        <p:grpSpPr>
          <a:xfrm>
            <a:off x="3122505" y="1541068"/>
            <a:ext cx="5560908" cy="5040694"/>
            <a:chOff x="3122505" y="1541068"/>
            <a:chExt cx="5560908" cy="5040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85323B-B3EC-44D9-A0C9-9546545E5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32" r="25530"/>
            <a:stretch/>
          </p:blipFill>
          <p:spPr>
            <a:xfrm>
              <a:off x="3122505" y="1541068"/>
              <a:ext cx="5235787" cy="50333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F368CE-F553-4952-A689-E11A9989A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756"/>
            <a:stretch/>
          </p:blipFill>
          <p:spPr>
            <a:xfrm>
              <a:off x="8344744" y="1541068"/>
              <a:ext cx="338669" cy="5040694"/>
            </a:xfrm>
            <a:prstGeom prst="rect">
              <a:avLst/>
            </a:prstGeom>
          </p:spPr>
        </p:pic>
      </p:grpSp>
      <p:sp>
        <p:nvSpPr>
          <p:cNvPr id="8" name="Textfeld 13">
            <a:extLst>
              <a:ext uri="{FF2B5EF4-FFF2-40B4-BE49-F238E27FC236}">
                <a16:creationId xmlns:a16="http://schemas.microsoft.com/office/drawing/2014/main" id="{80E02F90-BAEE-4B52-86CD-5C4519A3683B}"/>
              </a:ext>
            </a:extLst>
          </p:cNvPr>
          <p:cNvSpPr txBox="1"/>
          <p:nvPr/>
        </p:nvSpPr>
        <p:spPr>
          <a:xfrm>
            <a:off x="60855" y="6581762"/>
            <a:ext cx="598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adapted</a:t>
            </a:r>
            <a:r>
              <a:rPr lang="de-DE" sz="1000" i="1" dirty="0"/>
              <a:t> </a:t>
            </a:r>
            <a:r>
              <a:rPr lang="de-DE" sz="1000" i="1" dirty="0" err="1"/>
              <a:t>from</a:t>
            </a:r>
            <a:r>
              <a:rPr lang="de-DE" sz="1000" i="1" dirty="0"/>
              <a:t>: </a:t>
            </a:r>
            <a:r>
              <a:rPr lang="de-DE" sz="1000" i="1" dirty="0" err="1"/>
              <a:t>Laohakunakorn</a:t>
            </a:r>
            <a:r>
              <a:rPr lang="de-DE" sz="1000" i="1" dirty="0"/>
              <a:t> et al., </a:t>
            </a:r>
            <a:r>
              <a:rPr lang="en-US" sz="1000" i="1" dirty="0"/>
              <a:t>Frontiers in Bioengineering and Biotechnology, 2020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18682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18655</TotalTime>
  <Words>876</Words>
  <Application>Microsoft Office PowerPoint</Application>
  <PresentationFormat>Widescreen</PresentationFormat>
  <Paragraphs>364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Lab on Cell-free Synthetic Biology - EE-490(j)</vt:lpstr>
      <vt:lpstr>Course schedule</vt:lpstr>
      <vt:lpstr>Lysate vs PURE</vt:lpstr>
      <vt:lpstr>PURE</vt:lpstr>
      <vt:lpstr>Table of PURE proteins</vt:lpstr>
      <vt:lpstr>PURE</vt:lpstr>
      <vt:lpstr>Set up a PURE reaction</vt:lpstr>
      <vt:lpstr>OnePot PURE</vt:lpstr>
      <vt:lpstr>OnePot PURE</vt:lpstr>
      <vt:lpstr>OnePot PURE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Pao-Wan Lee</dc:creator>
  <cp:lastModifiedBy>Seyed Saeed Mottaghi</cp:lastModifiedBy>
  <cp:revision>33</cp:revision>
  <dcterms:created xsi:type="dcterms:W3CDTF">2024-08-28T20:58:44Z</dcterms:created>
  <dcterms:modified xsi:type="dcterms:W3CDTF">2025-09-30T14:03:45Z</dcterms:modified>
</cp:coreProperties>
</file>